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30.png" ContentType="image/png"/>
  <Override PartName="/ppt/media/image27.png" ContentType="image/png"/>
  <Override PartName="/ppt/media/image26.png" ContentType="image/png"/>
  <Override PartName="/ppt/media/image28.png" ContentType="image/png"/>
  <Override PartName="/ppt/media/image25.png" ContentType="image/png"/>
  <Override PartName="/ppt/media/image22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13.png" ContentType="image/png"/>
  <Override PartName="/ppt/media/image2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15.png" ContentType="image/png"/>
  <Override PartName="/ppt/media/image2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&lt;header&gt;</a:t>
            </a:r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39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r>
              <a:rPr lang="en-US"/>
              <a:t>&lt;footer&gt;</a:t>
            </a:r>
            <a:endParaRPr/>
          </a:p>
        </p:txBody>
      </p:sp>
      <p:sp>
        <p:nvSpPr>
          <p:cNvPr id="40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pPr algn="r"/>
            <a:fld id="{310EF081-4A30-4139-9A30-C07AF748BD56}" type="slidenum">
              <a:rPr lang="en-US"/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</p:notesMaster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fld id="{B94C86D3-8E7F-4BBF-8623-EA9867FB5505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1080" cy="4518720"/>
          </a:xfrm>
          <a:prstGeom prst="rect">
            <a:avLst/>
          </a:prstGeom>
        </p:spPr>
        <p:txBody>
          <a:bodyPr anchor="ctr" bIns="45000" lIns="90000" rIns="90000" tIns="45000" wrap="none"/>
          <a:p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fld id="{5AC17EBD-AA60-41A1-9110-1A678E1D9EC4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1080" cy="4428360"/>
          </a:xfrm>
          <a:prstGeom prst="rect">
            <a:avLst/>
          </a:prstGeom>
        </p:spPr>
        <p:txBody>
          <a:bodyPr anchor="ctr" bIns="45000" lIns="90000" rIns="90000" tIns="45000" wrap="none"/>
          <a:p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280"/>
            <a:ext cx="907200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7686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320" y="40582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2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152320" y="17686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pic>
        <p:nvPicPr>
          <p:cNvPr descr="" id="34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6055200" y="4058280"/>
            <a:ext cx="2620440" cy="2090880"/>
          </a:xfrm>
          <a:prstGeom prst="rect">
            <a:avLst/>
          </a:prstGeom>
          <a:ln>
            <a:noFill/>
          </a:ln>
        </p:spPr>
      </p:pic>
      <p:pic>
        <p:nvPicPr>
          <p:cNvPr descr="" id="35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1406880" y="4058280"/>
            <a:ext cx="2620440" cy="2090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768680"/>
            <a:ext cx="4426920" cy="43840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1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2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320" y="1768680"/>
            <a:ext cx="4426920" cy="43840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7686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40582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768680"/>
            <a:ext cx="442692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280"/>
            <a:ext cx="907164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US"/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2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hyperlink" Target="http://wiki.uniandes.edu.co/~vbucheli/ceiba/dynamic.html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://www.youtube.com/watch?v=HVIsLCltXVI&amp;feature=youtube_gdata" TargetMode="External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hyperlink" Target="http://www.youtube.com/watch?v=aVxNDmNhUKs&amp;feature=youtube_gdata" TargetMode="External"/><Relationship Id="rId3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1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297720" y="862200"/>
            <a:ext cx="9524160" cy="5847480"/>
          </a:xfrm>
          <a:prstGeom prst="rect">
            <a:avLst/>
          </a:prstGeom>
          <a:ln>
            <a:noFill/>
          </a:ln>
        </p:spPr>
      </p:pic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CustomShape 1"/>
          <p:cNvSpPr/>
          <p:nvPr/>
        </p:nvSpPr>
        <p:spPr>
          <a:xfrm>
            <a:off x="2683440" y="1371600"/>
            <a:ext cx="4127400" cy="14616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Droid Sans Fallback"/>
              </a:rPr>
              <a:t>Red de CEIBA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Droid Sans Fallback"/>
              </a:rPr>
              <a:t>RED de COAUTORES EN EL MUNDO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Droid Sans Fallback"/>
              </a:rPr>
              <a:t>Video WIKI</a:t>
            </a:r>
            <a:endParaRPr/>
          </a:p>
        </p:txBody>
      </p:sp>
      <p:pic>
        <p:nvPicPr>
          <p:cNvPr descr="" id="67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-5040" y="-1080"/>
            <a:ext cx="10163880" cy="756000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CustomShape 1"/>
          <p:cNvSpPr/>
          <p:nvPr/>
        </p:nvSpPr>
        <p:spPr>
          <a:xfrm>
            <a:off x="471600" y="712800"/>
            <a:ext cx="2778840" cy="8215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1" lang="en-US" sz="2400">
                <a:solidFill>
                  <a:srgbClr val="000000"/>
                </a:solidFill>
                <a:latin typeface="Calibri"/>
                <a:ea typeface="DejaVu Sans"/>
              </a:rPr>
              <a:t>Red co-autoria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en-US" sz="240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1" lang="en-US" sz="2400">
                <a:solidFill>
                  <a:srgbClr val="000000"/>
                </a:solidFill>
                <a:latin typeface="Calibri"/>
                <a:ea typeface="DejaVu Sans"/>
              </a:rPr>
              <a:t>[ Antes CEIBA]</a:t>
            </a:r>
            <a:endParaRPr/>
          </a:p>
        </p:txBody>
      </p:sp>
      <p:sp>
        <p:nvSpPr>
          <p:cNvPr id="69" name="CustomShape 2"/>
          <p:cNvSpPr/>
          <p:nvPr/>
        </p:nvSpPr>
        <p:spPr>
          <a:xfrm>
            <a:off x="4776840" y="2541600"/>
            <a:ext cx="4100040" cy="4557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1" lang="en-US" sz="2400">
                <a:solidFill>
                  <a:srgbClr val="000000"/>
                </a:solidFill>
                <a:latin typeface="Calibri"/>
                <a:ea typeface="DejaVu Sans"/>
              </a:rPr>
              <a:t>Red co-autoria [CEIBA]</a:t>
            </a:r>
            <a:endParaRPr/>
          </a:p>
        </p:txBody>
      </p:sp>
      <p:sp>
        <p:nvSpPr>
          <p:cNvPr id="70" name="Line 3"/>
          <p:cNvSpPr/>
          <p:nvPr/>
        </p:nvSpPr>
        <p:spPr>
          <a:xfrm>
            <a:off x="3886200" y="2057400"/>
            <a:ext cx="4343400" cy="1440"/>
          </a:xfrm>
          <a:prstGeom prst="line">
            <a:avLst/>
          </a:prstGeom>
          <a:ln w="1281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71" name="CustomShape 4"/>
          <p:cNvSpPr/>
          <p:nvPr/>
        </p:nvSpPr>
        <p:spPr>
          <a:xfrm>
            <a:off x="4572000" y="1514520"/>
            <a:ext cx="2623320" cy="5421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r>
              <a:rPr b="1" lang="en-US" sz="3200">
                <a:solidFill>
                  <a:srgbClr val="000000"/>
                </a:solidFill>
                <a:latin typeface="Arial"/>
                <a:ea typeface="DejaVu Sans"/>
              </a:rPr>
              <a:t>Cuatro Años</a:t>
            </a:r>
            <a:endParaRPr/>
          </a:p>
        </p:txBody>
      </p:sp>
      <p:sp>
        <p:nvSpPr>
          <p:cNvPr id="72" name="CustomShape 5"/>
          <p:cNvSpPr/>
          <p:nvPr/>
        </p:nvSpPr>
        <p:spPr>
          <a:xfrm>
            <a:off x="228600" y="685800"/>
            <a:ext cx="3199680" cy="3428280"/>
          </a:xfrm>
          <a:prstGeom prst="rect">
            <a:avLst/>
          </a:prstGeom>
          <a:noFill/>
          <a:ln w="9360">
            <a:solidFill>
              <a:srgbClr val="000000"/>
            </a:solidFill>
            <a:round/>
          </a:ln>
        </p:spPr>
      </p:sp>
      <p:sp>
        <p:nvSpPr>
          <p:cNvPr id="73" name="CustomShape 6"/>
          <p:cNvSpPr/>
          <p:nvPr/>
        </p:nvSpPr>
        <p:spPr>
          <a:xfrm>
            <a:off x="3513240" y="2514600"/>
            <a:ext cx="6544440" cy="5028480"/>
          </a:xfrm>
          <a:prstGeom prst="rect">
            <a:avLst/>
          </a:prstGeom>
          <a:noFill/>
          <a:ln w="9360">
            <a:solidFill>
              <a:srgbClr val="000000"/>
            </a:solidFill>
            <a:round/>
          </a:ln>
        </p:spPr>
      </p:sp>
      <p:pic>
        <p:nvPicPr>
          <p:cNvPr descr="" id="74" name="Picture 7"/>
          <p:cNvPicPr/>
          <p:nvPr/>
        </p:nvPicPr>
        <p:blipFill>
          <a:blip r:embed="rId1"/>
          <a:stretch>
            <a:fillRect/>
          </a:stretch>
        </p:blipFill>
        <p:spPr>
          <a:xfrm>
            <a:off x="457200" y="1492200"/>
            <a:ext cx="2742480" cy="2513880"/>
          </a:xfrm>
          <a:prstGeom prst="rect">
            <a:avLst/>
          </a:prstGeom>
          <a:ln>
            <a:noFill/>
          </a:ln>
        </p:spPr>
      </p:pic>
      <p:pic>
        <p:nvPicPr>
          <p:cNvPr descr="" id="75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3657600" y="2971800"/>
            <a:ext cx="6171480" cy="4609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dur="indefinite" id="3" nodeType="tmRoot" restart="never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995400" y="255600"/>
            <a:ext cx="7233480" cy="42948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b="1" lang="en-US" sz="2400">
                <a:solidFill>
                  <a:srgbClr val="000000"/>
                </a:solidFill>
                <a:latin typeface="Calibri"/>
                <a:ea typeface="DejaVu Sans"/>
              </a:rPr>
              <a:t>Desempeño - [CEIBA]</a:t>
            </a:r>
            <a:endParaRPr/>
          </a:p>
        </p:txBody>
      </p:sp>
      <p:pic>
        <p:nvPicPr>
          <p:cNvPr descr="" id="77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363600" y="4227480"/>
            <a:ext cx="9236880" cy="2485440"/>
          </a:xfrm>
          <a:prstGeom prst="rect">
            <a:avLst/>
          </a:prstGeom>
          <a:ln>
            <a:noFill/>
          </a:ln>
        </p:spPr>
      </p:pic>
      <p:pic>
        <p:nvPicPr>
          <p:cNvPr descr="" id="78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77920" y="963720"/>
            <a:ext cx="9591120" cy="3171240"/>
          </a:xfrm>
          <a:prstGeom prst="rect">
            <a:avLst/>
          </a:prstGeom>
          <a:ln>
            <a:noFill/>
          </a:ln>
        </p:spPr>
      </p:pic>
      <p:sp>
        <p:nvSpPr>
          <p:cNvPr id="79" name="CustomShape 2"/>
          <p:cNvSpPr/>
          <p:nvPr/>
        </p:nvSpPr>
        <p:spPr>
          <a:xfrm>
            <a:off x="8520120" y="6710400"/>
            <a:ext cx="1119960" cy="88524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CustomShape 3"/>
          <p:cNvSpPr/>
          <p:nvPr/>
        </p:nvSpPr>
        <p:spPr>
          <a:xfrm>
            <a:off x="8686800" y="6858000"/>
            <a:ext cx="910440" cy="4867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r>
              <a:rPr b="1" lang="en-US" sz="2800" u="sng">
                <a:solidFill>
                  <a:srgbClr val="0000ff"/>
                </a:solidFill>
                <a:latin typeface="Arial"/>
                <a:ea typeface="DejaVu Sans"/>
                <a:hlinkClick r:id="rId3"/>
              </a:rPr>
              <a:t>Link</a:t>
            </a:r>
            <a:endParaRPr/>
          </a:p>
        </p:txBody>
      </p:sp>
    </p:spTree>
  </p:cSld>
  <p:timing>
    <p:tnLst>
      <p:par>
        <p:cTn dur="indefinite" id="5" nodeType="tmRoot" restart="never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81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82080" y="1907640"/>
            <a:ext cx="9936000" cy="4295160"/>
          </a:xfrm>
          <a:prstGeom prst="rect">
            <a:avLst/>
          </a:prstGeom>
          <a:ln>
            <a:noFill/>
          </a:ln>
        </p:spPr>
      </p:pic>
      <p:sp>
        <p:nvSpPr>
          <p:cNvPr id="82" name="CustomShape 1"/>
          <p:cNvSpPr/>
          <p:nvPr/>
        </p:nvSpPr>
        <p:spPr>
          <a:xfrm>
            <a:off x="108000" y="579960"/>
            <a:ext cx="9583920" cy="5166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Red de co-autoría CEIBA</a:t>
            </a:r>
            <a:endParaRPr/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83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2802960"/>
            <a:ext cx="10078920" cy="3231360"/>
          </a:xfrm>
          <a:prstGeom prst="rect">
            <a:avLst/>
          </a:prstGeom>
          <a:ln>
            <a:noFill/>
          </a:ln>
        </p:spPr>
      </p:pic>
      <p:sp>
        <p:nvSpPr>
          <p:cNvPr id="84" name="CustomShape 1"/>
          <p:cNvSpPr/>
          <p:nvPr/>
        </p:nvSpPr>
        <p:spPr>
          <a:xfrm>
            <a:off x="863280" y="1280160"/>
            <a:ext cx="8188920" cy="13089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1" lang="en-US" sz="4000">
                <a:solidFill>
                  <a:srgbClr val="000000"/>
                </a:solidFill>
                <a:latin typeface="Arial"/>
                <a:ea typeface="Droid Sans Fallback"/>
              </a:rPr>
              <a:t>Departamentos de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en-US" sz="4000">
                <a:solidFill>
                  <a:srgbClr val="000000"/>
                </a:solidFill>
                <a:latin typeface="Arial"/>
                <a:ea typeface="Droid Sans Fallback"/>
              </a:rPr>
              <a:t>Ingeniería Industrial en Colombia</a:t>
            </a:r>
            <a:endParaRPr/>
          </a:p>
        </p:txBody>
      </p:sp>
      <p:sp>
        <p:nvSpPr>
          <p:cNvPr id="85" name="CustomShape 2"/>
          <p:cNvSpPr/>
          <p:nvPr/>
        </p:nvSpPr>
        <p:spPr>
          <a:xfrm>
            <a:off x="2377440" y="457200"/>
            <a:ext cx="4999320" cy="4557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en-US" sz="2400">
                <a:solidFill>
                  <a:srgbClr val="000000"/>
                </a:solidFill>
                <a:latin typeface="Arial"/>
                <a:ea typeface="Droid Sans Fallback"/>
              </a:rPr>
              <a:t>Publicaciones indexadas en WoS</a:t>
            </a:r>
            <a:endParaRPr/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108000" y="579960"/>
            <a:ext cx="9583920" cy="13698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Evolución de la red de co-autoría Departamentos de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Ingeniería Industrial en Colombia</a:t>
            </a:r>
            <a:endParaRPr/>
          </a:p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 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1440000" y="6753600"/>
            <a:ext cx="7323840" cy="3643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r>
              <a:rPr lang="en-US" u="sng">
                <a:solidFill>
                  <a:srgbClr val="0000ff"/>
                </a:solidFill>
                <a:latin typeface="Calibri"/>
                <a:hlinkClick r:id="rId1"/>
              </a:rPr>
              <a:t>Link</a:t>
            </a:r>
            <a:endParaRPr/>
          </a:p>
        </p:txBody>
      </p:sp>
      <p:pic>
        <p:nvPicPr>
          <p:cNvPr descr="" id="88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159560" y="1910880"/>
            <a:ext cx="7573680" cy="4646520"/>
          </a:xfrm>
          <a:prstGeom prst="rect">
            <a:avLst/>
          </a:prstGeom>
          <a:ln>
            <a:noFill/>
          </a:ln>
        </p:spPr>
      </p:pic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89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1008000" y="1531080"/>
            <a:ext cx="8265960" cy="5056560"/>
          </a:xfrm>
          <a:prstGeom prst="rect">
            <a:avLst/>
          </a:prstGeom>
          <a:ln>
            <a:noFill/>
          </a:ln>
        </p:spPr>
      </p:pic>
      <p:sp>
        <p:nvSpPr>
          <p:cNvPr id="90" name="CustomShape 1"/>
          <p:cNvSpPr/>
          <p:nvPr/>
        </p:nvSpPr>
        <p:spPr>
          <a:xfrm>
            <a:off x="108000" y="579960"/>
            <a:ext cx="9583920" cy="9432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Evolución de la red de co-autoría en un proyecto de inteligencia colectiva</a:t>
            </a:r>
            <a:endParaRPr/>
          </a:p>
        </p:txBody>
      </p:sp>
      <p:sp>
        <p:nvSpPr>
          <p:cNvPr id="91" name="CustomShape 2"/>
          <p:cNvSpPr/>
          <p:nvPr/>
        </p:nvSpPr>
        <p:spPr>
          <a:xfrm>
            <a:off x="1467360" y="6588000"/>
            <a:ext cx="649800" cy="3643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r>
              <a:rPr lang="en-US" u="sng">
                <a:solidFill>
                  <a:srgbClr val="0000ff"/>
                </a:solidFill>
                <a:latin typeface="Calibri"/>
                <a:hlinkClick r:id="rId2"/>
              </a:rPr>
              <a:t>Link</a:t>
            </a:r>
            <a:endParaRPr/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92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720" y="881280"/>
            <a:ext cx="10080000" cy="6404760"/>
          </a:xfrm>
          <a:prstGeom prst="rect">
            <a:avLst/>
          </a:prstGeom>
          <a:ln>
            <a:noFill/>
          </a:ln>
        </p:spPr>
      </p:pic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93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36080" y="821520"/>
            <a:ext cx="8047800" cy="6523920"/>
          </a:xfrm>
          <a:prstGeom prst="rect">
            <a:avLst/>
          </a:prstGeom>
          <a:ln>
            <a:noFill/>
          </a:ln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94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69360" y="1226520"/>
            <a:ext cx="9381240" cy="571428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2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435960" y="609840"/>
            <a:ext cx="9248040" cy="5790600"/>
          </a:xfrm>
          <a:prstGeom prst="rect">
            <a:avLst/>
          </a:prstGeom>
          <a:ln>
            <a:noFill/>
          </a:ln>
        </p:spPr>
      </p:pic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95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731520" y="1463040"/>
            <a:ext cx="8657640" cy="4866480"/>
          </a:xfrm>
          <a:prstGeom prst="rect">
            <a:avLst/>
          </a:prstGeom>
          <a:ln>
            <a:noFill/>
          </a:ln>
        </p:spPr>
      </p:pic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503640" y="1259640"/>
            <a:ext cx="9144360" cy="106488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b="1" lang="en-US" sz="3200">
                <a:solidFill>
                  <a:srgbClr val="000000"/>
                </a:solidFill>
                <a:latin typeface="Arial"/>
              </a:rPr>
              <a:t>Relación entre el capital social de una comunidad y su desempeño.</a:t>
            </a:r>
            <a:endParaRPr/>
          </a:p>
        </p:txBody>
      </p:sp>
      <p:sp>
        <p:nvSpPr>
          <p:cNvPr id="97" name="CustomShape 2"/>
          <p:cNvSpPr/>
          <p:nvPr/>
        </p:nvSpPr>
        <p:spPr>
          <a:xfrm>
            <a:off x="432000" y="3059640"/>
            <a:ext cx="9648000" cy="222444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</a:rPr>
              <a:t>Incentivos a la conectividad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</a:rPr>
              <a:t>Espacios de comunicación eventos científicos conferencias, congresos, etc.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</a:rPr>
              <a:t>Espacios de comunicación publicaciones indexadas journals, inproceedings, etc.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</a:rPr>
              <a:t>Nuevas tecnologías para la producción de conocimiento foros, wikis, etc.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</a:rPr>
              <a:t>Construcción colectiva de agendas de investigación.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Calibri"/>
              </a:rPr>
              <a:t> </a:t>
            </a:r>
            <a:endParaRPr/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3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457200" y="668880"/>
            <a:ext cx="9190800" cy="591444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4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502560" y="800280"/>
            <a:ext cx="9114840" cy="5971320"/>
          </a:xfrm>
          <a:prstGeom prst="rect">
            <a:avLst/>
          </a:prstGeom>
          <a:ln>
            <a:noFill/>
          </a:ln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5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435960" y="824040"/>
            <a:ext cx="9248040" cy="592380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6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669240" y="847800"/>
            <a:ext cx="8781480" cy="587628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108000" y="579960"/>
            <a:ext cx="9583920" cy="9432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Descripción de la dinámica de publicaciones sistema de universidades colombiano</a:t>
            </a:r>
            <a:endParaRPr/>
          </a:p>
        </p:txBody>
      </p:sp>
      <p:pic>
        <p:nvPicPr>
          <p:cNvPr descr="" id="48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5640" y="1690560"/>
            <a:ext cx="10047960" cy="4190040"/>
          </a:xfrm>
          <a:prstGeom prst="rect">
            <a:avLst/>
          </a:prstGeom>
          <a:ln>
            <a:noFill/>
          </a:ln>
        </p:spPr>
      </p:pic>
      <p:sp>
        <p:nvSpPr>
          <p:cNvPr id="49" name="CustomShape 2"/>
          <p:cNvSpPr/>
          <p:nvPr/>
        </p:nvSpPr>
        <p:spPr>
          <a:xfrm>
            <a:off x="608400" y="5835240"/>
            <a:ext cx="9083880" cy="118728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Droid Sans Fallback"/>
              </a:rPr>
              <a:t>Primeros años cambios de la estructura interna de las universidades </a:t>
            </a:r>
            <a:r>
              <a:rPr b="1" i="1" lang="en-US">
                <a:solidFill>
                  <a:srgbClr val="000000"/>
                </a:solidFill>
                <a:latin typeface="Arial"/>
                <a:ea typeface="Droid Sans Fallback"/>
              </a:rPr>
              <a:t>Capital estructual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Droid Sans Fallback"/>
              </a:rPr>
              <a:t>Acumulación de capital humano </a:t>
            </a:r>
            <a:r>
              <a:rPr b="1" i="1" lang="en-US">
                <a:solidFill>
                  <a:srgbClr val="000000"/>
                </a:solidFill>
                <a:latin typeface="Arial"/>
                <a:ea typeface="Droid Sans Fallback"/>
              </a:rPr>
              <a:t>Capital humano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50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2926080" y="935280"/>
            <a:ext cx="6857280" cy="5647680"/>
          </a:xfrm>
          <a:prstGeom prst="rect">
            <a:avLst/>
          </a:prstGeom>
          <a:ln>
            <a:noFill/>
          </a:ln>
        </p:spPr>
      </p:pic>
      <p:sp>
        <p:nvSpPr>
          <p:cNvPr id="51" name="CustomShape 1"/>
          <p:cNvSpPr/>
          <p:nvPr/>
        </p:nvSpPr>
        <p:spPr>
          <a:xfrm>
            <a:off x="682920" y="91440"/>
            <a:ext cx="8934120" cy="5166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Hacia la construcción de capital social (comunidad)</a:t>
            </a:r>
            <a:endParaRPr/>
          </a:p>
        </p:txBody>
      </p:sp>
      <p:sp>
        <p:nvSpPr>
          <p:cNvPr id="52" name="CustomShape 2"/>
          <p:cNvSpPr/>
          <p:nvPr/>
        </p:nvSpPr>
        <p:spPr>
          <a:xfrm>
            <a:off x="322200" y="1645920"/>
            <a:ext cx="2057760" cy="5166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Relaciones</a:t>
            </a:r>
            <a:endParaRPr/>
          </a:p>
        </p:txBody>
      </p:sp>
      <p:sp>
        <p:nvSpPr>
          <p:cNvPr id="53" name="CustomShape 3"/>
          <p:cNvSpPr/>
          <p:nvPr/>
        </p:nvSpPr>
        <p:spPr>
          <a:xfrm>
            <a:off x="322560" y="3481920"/>
            <a:ext cx="1958760" cy="5166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Estructura</a:t>
            </a:r>
            <a:endParaRPr/>
          </a:p>
        </p:txBody>
      </p:sp>
      <p:sp>
        <p:nvSpPr>
          <p:cNvPr id="54" name="CustomShape 4"/>
          <p:cNvSpPr/>
          <p:nvPr/>
        </p:nvSpPr>
        <p:spPr>
          <a:xfrm>
            <a:off x="274320" y="5120640"/>
            <a:ext cx="2077920" cy="5166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Interacción</a:t>
            </a:r>
            <a:endParaRPr/>
          </a:p>
        </p:txBody>
      </p:sp>
      <p:sp>
        <p:nvSpPr>
          <p:cNvPr id="55" name="CustomShape 5"/>
          <p:cNvSpPr/>
          <p:nvPr/>
        </p:nvSpPr>
        <p:spPr>
          <a:xfrm>
            <a:off x="150120" y="6737040"/>
            <a:ext cx="2409840" cy="5166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coordinación</a:t>
            </a:r>
            <a:endParaRPr/>
          </a:p>
        </p:txBody>
      </p:sp>
      <p:sp>
        <p:nvSpPr>
          <p:cNvPr id="56" name="CustomShape 6"/>
          <p:cNvSpPr/>
          <p:nvPr/>
        </p:nvSpPr>
        <p:spPr>
          <a:xfrm>
            <a:off x="3198600" y="6737040"/>
            <a:ext cx="1998360" cy="5166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Diversidad</a:t>
            </a:r>
            <a:endParaRPr/>
          </a:p>
        </p:txBody>
      </p:sp>
      <p:sp>
        <p:nvSpPr>
          <p:cNvPr id="57" name="CustomShape 7"/>
          <p:cNvSpPr/>
          <p:nvPr/>
        </p:nvSpPr>
        <p:spPr>
          <a:xfrm>
            <a:off x="5772240" y="6737040"/>
            <a:ext cx="3298320" cy="5166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Auto-organización</a:t>
            </a:r>
            <a:endParaRPr/>
          </a:p>
        </p:txBody>
      </p:sp>
      <p:pic>
        <p:nvPicPr>
          <p:cNvPr descr="" id="58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783360" y="2286000"/>
            <a:ext cx="1136520" cy="1136520"/>
          </a:xfrm>
          <a:prstGeom prst="rect">
            <a:avLst/>
          </a:prstGeom>
          <a:ln>
            <a:noFill/>
          </a:ln>
        </p:spPr>
      </p:pic>
      <p:pic>
        <p:nvPicPr>
          <p:cNvPr descr="" id="59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731520" y="3998880"/>
            <a:ext cx="1136520" cy="1136520"/>
          </a:xfrm>
          <a:prstGeom prst="rect">
            <a:avLst/>
          </a:prstGeom>
          <a:ln>
            <a:noFill/>
          </a:ln>
        </p:spPr>
      </p:pic>
      <p:pic>
        <p:nvPicPr>
          <p:cNvPr descr="" id="60" name=""/>
          <p:cNvPicPr/>
          <p:nvPr/>
        </p:nvPicPr>
        <p:blipFill>
          <a:blip r:embed="rId4"/>
          <a:stretch>
            <a:fillRect/>
          </a:stretch>
        </p:blipFill>
        <p:spPr>
          <a:xfrm>
            <a:off x="731520" y="5760720"/>
            <a:ext cx="1136520" cy="1136520"/>
          </a:xfrm>
          <a:prstGeom prst="rect">
            <a:avLst/>
          </a:prstGeom>
          <a:ln>
            <a:noFill/>
          </a:ln>
        </p:spPr>
      </p:pic>
      <p:pic>
        <p:nvPicPr>
          <p:cNvPr descr="" id="61" name=""/>
          <p:cNvPicPr/>
          <p:nvPr/>
        </p:nvPicPr>
        <p:blipFill>
          <a:blip r:embed="rId5"/>
          <a:stretch>
            <a:fillRect/>
          </a:stretch>
        </p:blipFill>
        <p:spPr>
          <a:xfrm>
            <a:off x="2651760" y="6766560"/>
            <a:ext cx="639720" cy="639720"/>
          </a:xfrm>
          <a:prstGeom prst="rect">
            <a:avLst/>
          </a:prstGeom>
          <a:ln>
            <a:noFill/>
          </a:ln>
        </p:spPr>
      </p:pic>
      <p:pic>
        <p:nvPicPr>
          <p:cNvPr descr="" id="62" name=""/>
          <p:cNvPicPr/>
          <p:nvPr/>
        </p:nvPicPr>
        <p:blipFill>
          <a:blip r:embed="rId6"/>
          <a:stretch>
            <a:fillRect/>
          </a:stretch>
        </p:blipFill>
        <p:spPr>
          <a:xfrm>
            <a:off x="5132160" y="6766560"/>
            <a:ext cx="639720" cy="639720"/>
          </a:xfrm>
          <a:prstGeom prst="rect">
            <a:avLst/>
          </a:prstGeom>
          <a:ln>
            <a:noFill/>
          </a:ln>
        </p:spPr>
      </p:pic>
      <p:pic>
        <p:nvPicPr>
          <p:cNvPr descr="" id="63" name=""/>
          <p:cNvPicPr/>
          <p:nvPr/>
        </p:nvPicPr>
        <p:blipFill>
          <a:blip r:embed="rId7"/>
          <a:stretch>
            <a:fillRect/>
          </a:stretch>
        </p:blipFill>
        <p:spPr>
          <a:xfrm>
            <a:off x="9034920" y="6730560"/>
            <a:ext cx="639720" cy="639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dur="indefinite" id="1" nodeType="tmRoot" restart="never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6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-5760" y="1763640"/>
            <a:ext cx="10085760" cy="5311440"/>
          </a:xfrm>
          <a:prstGeom prst="rect">
            <a:avLst/>
          </a:prstGeom>
          <a:ln>
            <a:noFill/>
          </a:ln>
        </p:spPr>
      </p:pic>
      <p:sp>
        <p:nvSpPr>
          <p:cNvPr id="65" name="CustomShape 1"/>
          <p:cNvSpPr/>
          <p:nvPr/>
        </p:nvSpPr>
        <p:spPr>
          <a:xfrm>
            <a:off x="108000" y="579960"/>
            <a:ext cx="9583920" cy="5166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000000"/>
                </a:solidFill>
                <a:latin typeface="Arial"/>
                <a:ea typeface="Droid Sans Fallback"/>
              </a:rPr>
              <a:t>Red de co-autoría en el mundo</a:t>
            </a:r>
            <a:endParaRPr/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